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  <p:sldMasterId id="2147483876" r:id="rId5"/>
  </p:sldMasterIdLst>
  <p:notesMasterIdLst>
    <p:notesMasterId r:id="rId29"/>
  </p:notesMasterIdLst>
  <p:handoutMasterIdLst>
    <p:handoutMasterId r:id="rId30"/>
  </p:handoutMasterIdLst>
  <p:sldIdLst>
    <p:sldId id="524" r:id="rId6"/>
    <p:sldId id="475" r:id="rId7"/>
    <p:sldId id="539" r:id="rId8"/>
    <p:sldId id="525" r:id="rId9"/>
    <p:sldId id="526" r:id="rId10"/>
    <p:sldId id="527" r:id="rId11"/>
    <p:sldId id="528" r:id="rId12"/>
    <p:sldId id="531" r:id="rId13"/>
    <p:sldId id="532" r:id="rId14"/>
    <p:sldId id="530" r:id="rId15"/>
    <p:sldId id="533" r:id="rId16"/>
    <p:sldId id="534" r:id="rId17"/>
    <p:sldId id="535" r:id="rId18"/>
    <p:sldId id="536" r:id="rId19"/>
    <p:sldId id="537" r:id="rId20"/>
    <p:sldId id="477" r:id="rId21"/>
    <p:sldId id="541" r:id="rId22"/>
    <p:sldId id="542" r:id="rId23"/>
    <p:sldId id="543" r:id="rId24"/>
    <p:sldId id="544" r:id="rId25"/>
    <p:sldId id="545" r:id="rId26"/>
    <p:sldId id="258" r:id="rId27"/>
    <p:sldId id="393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5B9"/>
    <a:srgbClr val="009E60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 autoAdjust="0"/>
    <p:restoredTop sz="90754" autoAdjust="0"/>
  </p:normalViewPr>
  <p:slideViewPr>
    <p:cSldViewPr>
      <p:cViewPr>
        <p:scale>
          <a:sx n="130" d="100"/>
          <a:sy n="130" d="100"/>
        </p:scale>
        <p:origin x="-1188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18.04.2018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1710242" y="2529854"/>
            <a:ext cx="3021803" cy="2492364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6401917" y="2554321"/>
            <a:ext cx="2046718" cy="2495474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7" y="332915"/>
            <a:ext cx="2677295" cy="47584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de-AT" sz="2400"/>
              <a:t>Click to edit Master title style</a:t>
            </a:r>
            <a:endParaRPr lang="en-US" sz="24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de-AT"/>
              <a:t>Click to 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6280327" y="2437041"/>
            <a:ext cx="2275973" cy="2480726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820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7536431" y="1139060"/>
            <a:ext cx="3395916" cy="33959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767298" y="1376815"/>
            <a:ext cx="2934182" cy="293418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3598081"/>
            <a:ext cx="9144001" cy="18009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3897016"/>
            <a:ext cx="9144001" cy="13675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7463284" y="4812260"/>
            <a:ext cx="152525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7249357" y="5122209"/>
            <a:ext cx="152198" cy="715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7249357" y="488182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7040655" y="475869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7971156" y="4352724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6193437" y="3371271"/>
            <a:ext cx="1627154" cy="11937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8192922" y="492689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8192922" y="476130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8192922" y="4277931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7973443" y="4197587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8234075" y="3639743"/>
            <a:ext cx="104841" cy="1100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6511225" y="4384732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6746708" y="4481081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6746708" y="4144350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6746708" y="5095427"/>
            <a:ext cx="49971" cy="98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6172209" y="3179227"/>
            <a:ext cx="2971792" cy="20145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691571" y="300001"/>
            <a:ext cx="557414" cy="3967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476338" y="596033"/>
            <a:ext cx="820707" cy="5877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2300637" y="75434"/>
            <a:ext cx="1095588" cy="7846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5466739" y="2996654"/>
            <a:ext cx="2405129" cy="15873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5271155" y="2706491"/>
            <a:ext cx="1715011" cy="797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5934112" y="3100842"/>
            <a:ext cx="3209888" cy="20928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197037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523800" y="2030129"/>
            <a:ext cx="4400550" cy="1147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de-AT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5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39" name="Rectangle 3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4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5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</p:spTree>
    <p:extLst>
      <p:ext uri="{BB962C8B-B14F-4D97-AF65-F5344CB8AC3E}">
        <p14:creationId xmlns:p14="http://schemas.microsoft.com/office/powerpoint/2010/main" val="23041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934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9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0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1" name="Rectangle 10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523801" y="1782000"/>
            <a:ext cx="4822982" cy="1579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7091724" y="2651185"/>
            <a:ext cx="519349" cy="5191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7037746" y="2599080"/>
            <a:ext cx="624752" cy="6256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7189294" y="2857733"/>
            <a:ext cx="97740" cy="1811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7214325" y="2972330"/>
            <a:ext cx="183390" cy="1004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7189124" y="2743816"/>
            <a:ext cx="300712" cy="1277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7380858" y="2778213"/>
            <a:ext cx="133669" cy="29509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70896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7146042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7202065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72579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7314278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7370129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74259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7482343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7538364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75942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70896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7146042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7202065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72579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7314278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7370129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74259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7482343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7538364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75942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700658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700658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700658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700658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700658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700658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700658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700658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700658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700658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763695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763695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763695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763695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763695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763695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763695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763695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763695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763695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7677822" y="1151203"/>
            <a:ext cx="703420" cy="15434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7860021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7419170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7995052" y="12642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7750871" y="1985057"/>
            <a:ext cx="803033" cy="792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8267667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7409634" y="1295770"/>
            <a:ext cx="503003" cy="12270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7495114" y="1121575"/>
            <a:ext cx="57894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7447947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7750871" y="2322718"/>
            <a:ext cx="660851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7751212" y="2395087"/>
            <a:ext cx="789069" cy="5537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8535345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7750531" y="2577114"/>
            <a:ext cx="672770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8435050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7750531" y="2830488"/>
            <a:ext cx="683156" cy="678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8429090" y="278383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7684123" y="2449065"/>
            <a:ext cx="899410" cy="1125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7609371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8237698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7535130" y="3304032"/>
            <a:ext cx="597166" cy="7012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7492730" y="3304884"/>
            <a:ext cx="507430" cy="795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7995052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7750871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7751212" y="3361587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7575826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7643767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7751212" y="2708569"/>
            <a:ext cx="354350" cy="1110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7698086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7451522" y="3304032"/>
            <a:ext cx="251672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7409634" y="3304372"/>
            <a:ext cx="137756" cy="5849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7542622" y="388468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7409975" y="2328338"/>
            <a:ext cx="192415" cy="1944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7409975" y="1841683"/>
            <a:ext cx="361501" cy="681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776653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7750871" y="1827719"/>
            <a:ext cx="453452" cy="7517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8003395" y="178055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7750872" y="1683834"/>
            <a:ext cx="553745" cy="9697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808495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7505160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8230887" y="2636712"/>
            <a:ext cx="22000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7544324" y="2006341"/>
            <a:ext cx="110511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7831584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8356723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6317299" y="1151204"/>
            <a:ext cx="703079" cy="15439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6786416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6693784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6144636" y="1985057"/>
            <a:ext cx="803033" cy="7931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6378769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6785564" y="1295770"/>
            <a:ext cx="503003" cy="1227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7101772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6624652" y="1121575"/>
            <a:ext cx="57911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7198830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6286138" y="2322718"/>
            <a:ext cx="660680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6239311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6158258" y="2395598"/>
            <a:ext cx="789069" cy="554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6111092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6274900" y="2577625"/>
            <a:ext cx="671918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6211726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6264513" y="2830999"/>
            <a:ext cx="683156" cy="679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6114327" y="2449065"/>
            <a:ext cx="899240" cy="1125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6211726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6472763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6566585" y="3304883"/>
            <a:ext cx="597336" cy="7010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6502732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6698041" y="3304372"/>
            <a:ext cx="507430" cy="795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6651385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6694975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6895054" y="336158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7049325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6592638" y="2708229"/>
            <a:ext cx="354690" cy="1113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6545812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6995858" y="3305224"/>
            <a:ext cx="251501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6948691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7150811" y="3304373"/>
            <a:ext cx="137756" cy="585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7103644" y="388468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7096152" y="2328337"/>
            <a:ext cx="192415" cy="1949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7032638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6927066" y="1841682"/>
            <a:ext cx="361501" cy="6816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6494218" y="1827209"/>
            <a:ext cx="453452" cy="751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6642871" y="178055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6393924" y="1683493"/>
            <a:ext cx="553745" cy="9695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7019356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6247655" y="2636712"/>
            <a:ext cx="22017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7043365" y="2006341"/>
            <a:ext cx="110852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6703320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6184141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8" name="Freeform: Shape 139"/>
          <p:cNvSpPr/>
          <p:nvPr userDrawn="1"/>
        </p:nvSpPr>
        <p:spPr>
          <a:xfrm>
            <a:off x="6906387" y="26166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656147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7393030" y="248854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7614309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6914209" y="311587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6409249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7731614" y="30738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8435050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7484813" y="2486185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7544665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7208365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687989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7730439" y="278264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8100964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7515724" y="328165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8144044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7086282" y="329194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7002670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6912251" y="2991010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6217687" y="2783833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7114741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6648456" y="126426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7732396" y="27029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8407125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2689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1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5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1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00"/>
                            </p:stCondLst>
                            <p:childTnLst>
                              <p:par>
                                <p:cTn id="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600"/>
                            </p:stCondLst>
                            <p:childTnLst>
                              <p:par>
                                <p:cTn id="10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1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400"/>
                            </p:stCondLst>
                            <p:childTnLst>
                              <p:par>
                                <p:cTn id="1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53514" y="1548676"/>
            <a:ext cx="4666687" cy="197167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523800" y="1585912"/>
            <a:ext cx="2905914" cy="3557588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0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2879280" y="2247049"/>
            <a:ext cx="5747302" cy="112514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523800" y="2247210"/>
            <a:ext cx="1820341" cy="289629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0" name="Rectangle 19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83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5247" y="1328738"/>
            <a:ext cx="7893506" cy="5183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2800688" y="2574697"/>
            <a:ext cx="3385554" cy="16071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066436" y="2377601"/>
            <a:ext cx="2854060" cy="18042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366130" y="2181015"/>
            <a:ext cx="2254672" cy="20008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377439" y="4711821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377439" y="4844568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715731" y="4162086"/>
            <a:ext cx="3306514" cy="9814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9092" y="4767555"/>
            <a:ext cx="76507" cy="1494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029866" y="4865848"/>
            <a:ext cx="143387" cy="785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009092" y="4684967"/>
            <a:ext cx="236108" cy="100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4160079" y="4712327"/>
            <a:ext cx="104880" cy="23154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7019522" y="4895848"/>
            <a:ext cx="2200275" cy="72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1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610" y="3822152"/>
            <a:ext cx="8102782" cy="4611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3518297" y="764296"/>
            <a:ext cx="2107407" cy="2398475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3117" y="1647402"/>
            <a:ext cx="5773466" cy="46119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86640" y="1097466"/>
            <a:ext cx="1101287" cy="1844763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42" name="Rectangle 4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5" name="Freeform: Shape 10"/>
          <p:cNvSpPr/>
          <p:nvPr userDrawn="1"/>
        </p:nvSpPr>
        <p:spPr>
          <a:xfrm flipH="1">
            <a:off x="2718715" y="3538431"/>
            <a:ext cx="1042469" cy="74658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6380406" y="522673"/>
            <a:ext cx="1063901" cy="7619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7444306" y="3990501"/>
            <a:ext cx="528119" cy="3782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283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76" y="3119624"/>
            <a:ext cx="8112449" cy="63094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3647903" y="984464"/>
            <a:ext cx="1844910" cy="184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800723" y="1137284"/>
            <a:ext cx="1539540" cy="15395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019963" y="1356524"/>
            <a:ext cx="1101060" cy="11010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093403" y="1429964"/>
            <a:ext cx="954180" cy="9541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7543" y="1344104"/>
            <a:ext cx="1125900" cy="1125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105283" y="2012624"/>
            <a:ext cx="930420" cy="3739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257024" y="1455614"/>
            <a:ext cx="626939" cy="173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94183" y="1730744"/>
            <a:ext cx="352620" cy="35262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400123" y="1730744"/>
            <a:ext cx="352620" cy="35262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3652446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791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4694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7FFB50-7503-6C4E-9BA5-8D194E49B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651"/>
            <a:ext cx="9139938" cy="52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54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2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3505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3" r:id="rId21"/>
    <p:sldLayoutId id="2147483874" r:id="rId2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382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895" r:id="rId19"/>
    <p:sldLayoutId id="2147483896" r:id="rId20"/>
    <p:sldLayoutId id="2147483897" r:id="rId21"/>
    <p:sldLayoutId id="2147483898" r:id="rId22"/>
    <p:sldLayoutId id="2147483899" r:id="rId23"/>
    <p:sldLayoutId id="2147483900" r:id="rId24"/>
    <p:sldLayoutId id="2147483901" r:id="rId25"/>
    <p:sldLayoutId id="2147483902" r:id="rId26"/>
    <p:sldLayoutId id="2147483903" r:id="rId27"/>
    <p:sldLayoutId id="2147483904" r:id="rId2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3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13" Type="http://schemas.openxmlformats.org/officeDocument/2006/relationships/hyperlink" Target="http://bit.ly/pureperf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s://github.com/Dynatrace/AWSDevOpsTutorial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s://community.dynatrace.com/community/display/PUBEVENTS/Events" TargetMode="External"/><Relationship Id="rId9" Type="http://schemas.openxmlformats.org/officeDocument/2006/relationships/hyperlink" Target="http://bit.ly/dteasytravel" TargetMode="External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101 Jenkins with Dynatrace</a:t>
            </a:r>
            <a:br>
              <a:rPr lang="en-US" sz="3000" dirty="0"/>
            </a:br>
            <a:r>
              <a:rPr lang="en-US" sz="2000" dirty="0"/>
              <a:t>Shift-Left, Shift-Right through Dynatrace API &amp; CLI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Based on: https://github.com/dynatrace-innovationlab/jenkins-dynatrace-pipeline-tutorial</a:t>
            </a:r>
            <a:br>
              <a:rPr lang="en-US" sz="1800" dirty="0"/>
            </a:b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EA2750-4F5C-4D48-A892-5427961685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4431318-AEDA-4F87-8646-C958F625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67" y="2754903"/>
            <a:ext cx="4191585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B06E0-CB12-496B-9573-5C8BBFB78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1078" b="2243"/>
          <a:stretch/>
        </p:blipFill>
        <p:spPr>
          <a:xfrm>
            <a:off x="255737" y="2745152"/>
            <a:ext cx="4191585" cy="230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68" y="97632"/>
            <a:ext cx="8080774" cy="501720"/>
          </a:xfrm>
        </p:spPr>
        <p:txBody>
          <a:bodyPr/>
          <a:lstStyle/>
          <a:p>
            <a:r>
              <a:rPr lang="en-US" dirty="0"/>
              <a:t>Deploy Staging – Part 3: Push Deployment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95ED7-DCA1-4C77-A32C-E92D7D50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39" y="599352"/>
            <a:ext cx="6002166" cy="193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118397-B548-4166-91D2-2B4F1BECA940}"/>
              </a:ext>
            </a:extLst>
          </p:cNvPr>
          <p:cNvSpPr/>
          <p:nvPr/>
        </p:nvSpPr>
        <p:spPr>
          <a:xfrm>
            <a:off x="3391245" y="1017127"/>
            <a:ext cx="2364030" cy="15558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6CA08-6458-44DC-A4BD-AF82F5BFA6FA}"/>
              </a:ext>
            </a:extLst>
          </p:cNvPr>
          <p:cNvSpPr/>
          <p:nvPr/>
        </p:nvSpPr>
        <p:spPr>
          <a:xfrm>
            <a:off x="3391245" y="1843983"/>
            <a:ext cx="3553104" cy="155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50089-B649-4591-8481-C1D041FCF967}"/>
              </a:ext>
            </a:extLst>
          </p:cNvPr>
          <p:cNvSpPr/>
          <p:nvPr/>
        </p:nvSpPr>
        <p:spPr>
          <a:xfrm>
            <a:off x="4936608" y="3227559"/>
            <a:ext cx="1176640" cy="1560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858CF-2223-4EA2-B6D7-02491A9C69CD}"/>
              </a:ext>
            </a:extLst>
          </p:cNvPr>
          <p:cNvSpPr/>
          <p:nvPr/>
        </p:nvSpPr>
        <p:spPr>
          <a:xfrm>
            <a:off x="395537" y="3228001"/>
            <a:ext cx="1152128" cy="17033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1611B-F4F4-409E-BC6C-529D6838F4A8}"/>
              </a:ext>
            </a:extLst>
          </p:cNvPr>
          <p:cNvSpPr/>
          <p:nvPr/>
        </p:nvSpPr>
        <p:spPr>
          <a:xfrm>
            <a:off x="2000127" y="1183455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D2842-0756-4BED-88CF-9AE569B82A24}"/>
              </a:ext>
            </a:extLst>
          </p:cNvPr>
          <p:cNvSpPr/>
          <p:nvPr/>
        </p:nvSpPr>
        <p:spPr>
          <a:xfrm>
            <a:off x="2003561" y="2020317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F06AB-7DE4-4A15-8769-48274E271D86}"/>
              </a:ext>
            </a:extLst>
          </p:cNvPr>
          <p:cNvSpPr/>
          <p:nvPr/>
        </p:nvSpPr>
        <p:spPr>
          <a:xfrm>
            <a:off x="255737" y="3622006"/>
            <a:ext cx="4191585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A74D6-5581-45D0-8F0E-CEE9C12DEBA3}"/>
              </a:ext>
            </a:extLst>
          </p:cNvPr>
          <p:cNvSpPr/>
          <p:nvPr/>
        </p:nvSpPr>
        <p:spPr>
          <a:xfrm>
            <a:off x="4801040" y="3622005"/>
            <a:ext cx="4196632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710A4-AEA0-4570-8D42-7362341F3B95}"/>
              </a:ext>
            </a:extLst>
          </p:cNvPr>
          <p:cNvCxnSpPr>
            <a:cxnSpLocks/>
          </p:cNvCxnSpPr>
          <p:nvPr/>
        </p:nvCxnSpPr>
        <p:spPr>
          <a:xfrm flipV="1">
            <a:off x="107504" y="2643758"/>
            <a:ext cx="9005104" cy="1066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9217-A507-4DA2-8F80-620DF68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Push Start &amp; Stop Event as Custom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145E-788B-4181-8C79-9BCAA5C7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0344"/>
            <a:ext cx="5472608" cy="308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2CA20-2B93-4D71-AD50-9A4063F079A3}"/>
              </a:ext>
            </a:extLst>
          </p:cNvPr>
          <p:cNvSpPr/>
          <p:nvPr/>
        </p:nvSpPr>
        <p:spPr>
          <a:xfrm>
            <a:off x="1850444" y="1322333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9C19A-CDC2-4BFE-B95E-5BA581318B79}"/>
              </a:ext>
            </a:extLst>
          </p:cNvPr>
          <p:cNvSpPr/>
          <p:nvPr/>
        </p:nvSpPr>
        <p:spPr>
          <a:xfrm>
            <a:off x="1850444" y="3363838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C5001-215E-4FE2-BB66-1A5AC7E54E2C}"/>
              </a:ext>
            </a:extLst>
          </p:cNvPr>
          <p:cNvSpPr/>
          <p:nvPr/>
        </p:nvSpPr>
        <p:spPr>
          <a:xfrm>
            <a:off x="1043608" y="146156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244F2-40A3-47A9-8E57-FD94033D9564}"/>
              </a:ext>
            </a:extLst>
          </p:cNvPr>
          <p:cNvSpPr/>
          <p:nvPr/>
        </p:nvSpPr>
        <p:spPr>
          <a:xfrm>
            <a:off x="1043608" y="3490943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9D5C-6D5F-4E48-9F67-F4D4DEB0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355726"/>
            <a:ext cx="4856782" cy="263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02DD52-3123-4F0F-BE0A-87F26C014229}"/>
              </a:ext>
            </a:extLst>
          </p:cNvPr>
          <p:cNvSpPr/>
          <p:nvPr/>
        </p:nvSpPr>
        <p:spPr>
          <a:xfrm>
            <a:off x="4204586" y="2401737"/>
            <a:ext cx="1512168" cy="30452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39CB4-B22A-43B9-BB42-DD38BD7306A4}"/>
              </a:ext>
            </a:extLst>
          </p:cNvPr>
          <p:cNvSpPr/>
          <p:nvPr/>
        </p:nvSpPr>
        <p:spPr>
          <a:xfrm>
            <a:off x="4141706" y="2825985"/>
            <a:ext cx="4855028" cy="2169429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3B07-7D7F-48DD-A3AB-7C258A77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Staging: Collect Dynatrace Information – Option to Break 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579A-6990-4E55-A2CA-0001983C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1590"/>
            <a:ext cx="6696744" cy="316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914D2-9734-4015-97E3-453F4DBB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726621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6616F9-6A89-4556-89B1-6FD5453CF434}"/>
              </a:ext>
            </a:extLst>
          </p:cNvPr>
          <p:cNvSpPr/>
          <p:nvPr/>
        </p:nvSpPr>
        <p:spPr>
          <a:xfrm>
            <a:off x="971600" y="2996424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0FF42-DE8D-4573-BF67-36F704B8BC20}"/>
              </a:ext>
            </a:extLst>
          </p:cNvPr>
          <p:cNvSpPr/>
          <p:nvPr/>
        </p:nvSpPr>
        <p:spPr>
          <a:xfrm>
            <a:off x="971600" y="3781138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AEB44-F582-4B15-B03B-0FA9A5391BBC}"/>
              </a:ext>
            </a:extLst>
          </p:cNvPr>
          <p:cNvSpPr/>
          <p:nvPr/>
        </p:nvSpPr>
        <p:spPr>
          <a:xfrm>
            <a:off x="6220810" y="4166006"/>
            <a:ext cx="2664296" cy="34246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84153-8D3F-4897-A4E2-FFC6240C2F9C}"/>
              </a:ext>
            </a:extLst>
          </p:cNvPr>
          <p:cNvSpPr/>
          <p:nvPr/>
        </p:nvSpPr>
        <p:spPr>
          <a:xfrm>
            <a:off x="941444" y="2519444"/>
            <a:ext cx="6150835" cy="3403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17E72-7F1C-4E57-8DD0-50208C6F79E4}"/>
              </a:ext>
            </a:extLst>
          </p:cNvPr>
          <p:cNvSpPr/>
          <p:nvPr/>
        </p:nvSpPr>
        <p:spPr>
          <a:xfrm>
            <a:off x="961066" y="3446564"/>
            <a:ext cx="6150835" cy="34033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6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D08-2189-4FF2-813D-9BDE1E43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Production: Same as Staging – just different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382EB-7ECA-4D92-BBA5-D7A45BF9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3" y="1059582"/>
            <a:ext cx="5607669" cy="386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485B3-C73D-416B-9504-E6315373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58" y="2404714"/>
            <a:ext cx="2801513" cy="103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1A18B-54C9-4F26-9C72-EEB95A59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52" y="3939518"/>
            <a:ext cx="2828988" cy="987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E194F-ECDA-45E8-824F-8ACEB4C6B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81" y="1063950"/>
            <a:ext cx="2801265" cy="913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03C8F-2F87-4BCE-9348-14181AFDB59D}"/>
              </a:ext>
            </a:extLst>
          </p:cNvPr>
          <p:cNvSpPr/>
          <p:nvPr/>
        </p:nvSpPr>
        <p:spPr>
          <a:xfrm>
            <a:off x="1133624" y="2262649"/>
            <a:ext cx="1710184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189EC-F368-4B55-B1E4-551FA6A5E92F}"/>
              </a:ext>
            </a:extLst>
          </p:cNvPr>
          <p:cNvSpPr/>
          <p:nvPr/>
        </p:nvSpPr>
        <p:spPr>
          <a:xfrm>
            <a:off x="1317968" y="2424538"/>
            <a:ext cx="2245920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4BB5F-1E06-4040-8581-FA3D947ED8D7}"/>
              </a:ext>
            </a:extLst>
          </p:cNvPr>
          <p:cNvSpPr/>
          <p:nvPr/>
        </p:nvSpPr>
        <p:spPr>
          <a:xfrm>
            <a:off x="1042732" y="3579862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1A93E-92FF-44E3-8791-77FB6E26191D}"/>
              </a:ext>
            </a:extLst>
          </p:cNvPr>
          <p:cNvSpPr/>
          <p:nvPr/>
        </p:nvSpPr>
        <p:spPr>
          <a:xfrm>
            <a:off x="1042732" y="4314856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33237-7523-4F22-84B9-F3979B75EF8D}"/>
              </a:ext>
            </a:extLst>
          </p:cNvPr>
          <p:cNvSpPr/>
          <p:nvPr/>
        </p:nvSpPr>
        <p:spPr>
          <a:xfrm>
            <a:off x="6228184" y="1125764"/>
            <a:ext cx="1152128" cy="14984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1E4A4-4DEC-4239-B214-347E537EC3B4}"/>
              </a:ext>
            </a:extLst>
          </p:cNvPr>
          <p:cNvSpPr/>
          <p:nvPr/>
        </p:nvSpPr>
        <p:spPr>
          <a:xfrm>
            <a:off x="6228184" y="1880419"/>
            <a:ext cx="1632706" cy="10135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6C90F8-2608-4B0F-8AB0-E0C384D4FF68}"/>
              </a:ext>
            </a:extLst>
          </p:cNvPr>
          <p:cNvSpPr/>
          <p:nvPr/>
        </p:nvSpPr>
        <p:spPr>
          <a:xfrm>
            <a:off x="6158558" y="4314856"/>
            <a:ext cx="2798882" cy="60117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216C64-8868-4310-A017-4C04B739D5A8}"/>
              </a:ext>
            </a:extLst>
          </p:cNvPr>
          <p:cNvSpPr/>
          <p:nvPr/>
        </p:nvSpPr>
        <p:spPr>
          <a:xfrm>
            <a:off x="6228185" y="2701830"/>
            <a:ext cx="1440160" cy="190096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D61D1F-14CD-49B7-92B8-B9EAB1C208E2}"/>
              </a:ext>
            </a:extLst>
          </p:cNvPr>
          <p:cNvSpPr/>
          <p:nvPr/>
        </p:nvSpPr>
        <p:spPr>
          <a:xfrm flipH="1">
            <a:off x="7737972" y="2546806"/>
            <a:ext cx="889438" cy="48463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760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5A40-EFB7-4673-B043-ABE31B12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Production: Just some load tests as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E9B85-3A2F-4EB7-B710-A5358C47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5" y="1131590"/>
            <a:ext cx="5632302" cy="302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3D092F-4193-456B-B942-FC89013F7CD6}"/>
              </a:ext>
            </a:extLst>
          </p:cNvPr>
          <p:cNvSpPr/>
          <p:nvPr/>
        </p:nvSpPr>
        <p:spPr>
          <a:xfrm>
            <a:off x="1115616" y="1640984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204A3-B7AA-4B47-8F0A-1C83C0B47A8C}"/>
              </a:ext>
            </a:extLst>
          </p:cNvPr>
          <p:cNvSpPr/>
          <p:nvPr/>
        </p:nvSpPr>
        <p:spPr>
          <a:xfrm>
            <a:off x="1093035" y="365187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98BA-83A2-4340-BFBF-A7D411E4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29744"/>
            <a:ext cx="3395335" cy="305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3F19C8-9C26-4DBA-B0A6-778EAA113FC3}"/>
              </a:ext>
            </a:extLst>
          </p:cNvPr>
          <p:cNvSpPr/>
          <p:nvPr/>
        </p:nvSpPr>
        <p:spPr>
          <a:xfrm>
            <a:off x="5580111" y="2874306"/>
            <a:ext cx="3395336" cy="198116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4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Production: Ready to go GREEN / BLUE?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C5A7F-D93A-4320-84AA-39D5BAC6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203598"/>
            <a:ext cx="6184047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4DFFD-18A5-4E24-B691-FA434DB5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78" y="3329283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E362C-B574-41AD-AAE4-6363CD35DD6F}"/>
              </a:ext>
            </a:extLst>
          </p:cNvPr>
          <p:cNvSpPr/>
          <p:nvPr/>
        </p:nvSpPr>
        <p:spPr>
          <a:xfrm>
            <a:off x="6092000" y="3622375"/>
            <a:ext cx="2664296" cy="17351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1043608" y="2859782"/>
            <a:ext cx="4471870" cy="19624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6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07F5F-BBC1-4EA1-9BFA-613B9AA7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57282"/>
            <a:ext cx="7382040" cy="34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Adding HTTP Headers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2022224" y="3222523"/>
            <a:ext cx="1852454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E8872-D994-4F96-BF6F-2E3FE01BDA5A}"/>
              </a:ext>
            </a:extLst>
          </p:cNvPr>
          <p:cNvSpPr/>
          <p:nvPr/>
        </p:nvSpPr>
        <p:spPr>
          <a:xfrm>
            <a:off x="4263578" y="3485732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1A4CE-26FA-4C56-9EB9-7D4DD47B5C1F}"/>
              </a:ext>
            </a:extLst>
          </p:cNvPr>
          <p:cNvSpPr/>
          <p:nvPr/>
        </p:nvSpPr>
        <p:spPr>
          <a:xfrm>
            <a:off x="2372626" y="3374923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6EC7B-D501-4B2B-BBBB-A2507C707C1D}"/>
              </a:ext>
            </a:extLst>
          </p:cNvPr>
          <p:cNvSpPr/>
          <p:nvPr/>
        </p:nvSpPr>
        <p:spPr>
          <a:xfrm>
            <a:off x="4060570" y="3634877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5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7DA-DC54-4908-96BE-A58AD0F2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Defining Request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7A8D-0D9F-4F43-9B42-BB8FBF9D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060041"/>
            <a:ext cx="3418499" cy="394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C30DB-C764-4436-904C-E70A3533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60041"/>
            <a:ext cx="3256038" cy="289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8D7AE7-FE4E-400E-9737-12F08E08EDF5}"/>
              </a:ext>
            </a:extLst>
          </p:cNvPr>
          <p:cNvSpPr/>
          <p:nvPr/>
        </p:nvSpPr>
        <p:spPr>
          <a:xfrm>
            <a:off x="587314" y="1995686"/>
            <a:ext cx="218448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E4A0B-37D4-4A45-AF6A-5A80B9F14EB8}"/>
              </a:ext>
            </a:extLst>
          </p:cNvPr>
          <p:cNvSpPr/>
          <p:nvPr/>
        </p:nvSpPr>
        <p:spPr>
          <a:xfrm>
            <a:off x="4283968" y="2241206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15D53-DB53-4F58-AED0-9270847D304C}"/>
              </a:ext>
            </a:extLst>
          </p:cNvPr>
          <p:cNvSpPr/>
          <p:nvPr/>
        </p:nvSpPr>
        <p:spPr>
          <a:xfrm>
            <a:off x="4306110" y="3100934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348CD-DDC5-4350-9707-5F42080D13A0}"/>
              </a:ext>
            </a:extLst>
          </p:cNvPr>
          <p:cNvSpPr/>
          <p:nvPr/>
        </p:nvSpPr>
        <p:spPr>
          <a:xfrm>
            <a:off x="5356714" y="3554689"/>
            <a:ext cx="2174988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F376-C2A0-4E6A-8F9A-AC73114F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Request Tag-based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9F20-24F3-47A0-9069-CD4454CD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79022"/>
            <a:ext cx="6695728" cy="183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E13DC-25A4-46A4-B213-4A879E0F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81" y="3075806"/>
            <a:ext cx="6705136" cy="179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029C-455C-4E73-8ECE-8610608A56C1}"/>
              </a:ext>
            </a:extLst>
          </p:cNvPr>
          <p:cNvSpPr/>
          <p:nvPr/>
        </p:nvSpPr>
        <p:spPr>
          <a:xfrm>
            <a:off x="1357728" y="2139702"/>
            <a:ext cx="6598648" cy="504056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50" y="2169914"/>
            <a:ext cx="6201900" cy="803672"/>
          </a:xfrm>
        </p:spPr>
        <p:txBody>
          <a:bodyPr/>
          <a:lstStyle/>
          <a:p>
            <a:r>
              <a:rPr lang="en-US" sz="3200" dirty="0"/>
              <a:t>More concepts?</a:t>
            </a:r>
            <a:br>
              <a:rPr lang="en-US" dirty="0"/>
            </a:br>
            <a:r>
              <a:rPr lang="en-US" dirty="0"/>
              <a:t>Check the AWS DevOps Tutorial</a:t>
            </a:r>
          </a:p>
        </p:txBody>
      </p:sp>
    </p:spTree>
    <p:extLst>
      <p:ext uri="{BB962C8B-B14F-4D97-AF65-F5344CB8AC3E}">
        <p14:creationId xmlns:p14="http://schemas.microsoft.com/office/powerpoint/2010/main" val="90756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8809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810224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 and User Groups: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 2017: Use Groups Denver, Minneapolis, Detroit, Dallas; AWS Summit SFO,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May 2018: User Groups Houston, Chicago, Toronto; Dynatrace PERFORM EMEA in Barcelona, Spain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events: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endParaRPr lang="en-US" sz="1200" dirty="0">
              <a:solidFill>
                <a:srgbClr val="454646"/>
              </a:solidFill>
              <a:latin typeface="Calibri Light" charset="0"/>
            </a:endParaRP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user groups: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https://community.dynatrace.com/community/display/PUBEVENTS/Events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Unbreakable Pipeline Tutorial: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2"/>
              </a:rPr>
              <a:t>https://github.com/Dynatrace/AWSDevOpsTutorial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3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AFF28-2CAF-4805-93DC-C43EB0F26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ynatrace logo">
            <a:extLst>
              <a:ext uri="{FF2B5EF4-FFF2-40B4-BE49-F238E27FC236}">
                <a16:creationId xmlns:a16="http://schemas.microsoft.com/office/drawing/2014/main" id="{5CE43C9B-C793-421E-984E-6A4E266D5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9872" y="264375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Image result for jenkins icon">
            <a:extLst>
              <a:ext uri="{FF2B5EF4-FFF2-40B4-BE49-F238E27FC236}">
                <a16:creationId xmlns:a16="http://schemas.microsoft.com/office/drawing/2014/main" id="{F9AE75EF-ABAA-40E6-83D2-049304D3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512" y="2643758"/>
            <a:ext cx="626741" cy="8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1789BCBE-25FE-4678-8860-B3FBF0FB426A}"/>
              </a:ext>
            </a:extLst>
          </p:cNvPr>
          <p:cNvSpPr/>
          <p:nvPr/>
        </p:nvSpPr>
        <p:spPr>
          <a:xfrm>
            <a:off x="2430835" y="2727191"/>
            <a:ext cx="732606" cy="70040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96004-0477-42B0-9FD2-4918B746F1FC}"/>
              </a:ext>
            </a:extLst>
          </p:cNvPr>
          <p:cNvSpPr/>
          <p:nvPr/>
        </p:nvSpPr>
        <p:spPr>
          <a:xfrm>
            <a:off x="467544" y="4313756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https://github.com/dynatrace-innovationlab/jenkins-dynatrace-pipeline-tutorial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C0759-2AEC-4114-AA16-FA4DE1A67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131" b="27229"/>
          <a:stretch/>
        </p:blipFill>
        <p:spPr>
          <a:xfrm>
            <a:off x="0" y="843558"/>
            <a:ext cx="9144000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4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F4288-E931-49D0-8F28-57EDE1D9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69" y="771550"/>
            <a:ext cx="4224358" cy="3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04A8B5-1741-4A75-8178-4E11A210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Jenkins 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A3ACC-F76C-4040-9466-ABB515A53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264150" cy="3431381"/>
          </a:xfrm>
        </p:spPr>
        <p:txBody>
          <a:bodyPr/>
          <a:lstStyle/>
          <a:p>
            <a:r>
              <a:rPr lang="en-US" sz="1400" dirty="0"/>
              <a:t>Running on an EC2 Linux Machine</a:t>
            </a:r>
          </a:p>
          <a:p>
            <a:r>
              <a:rPr lang="en-US" sz="1400" dirty="0"/>
              <a:t>Dynatrace </a:t>
            </a:r>
            <a:r>
              <a:rPr lang="en-US" sz="1400" dirty="0" err="1"/>
              <a:t>OneAgent</a:t>
            </a:r>
            <a:r>
              <a:rPr lang="en-US" sz="1400" dirty="0"/>
              <a:t> for Monitoring</a:t>
            </a:r>
          </a:p>
          <a:p>
            <a:r>
              <a:rPr lang="en-US" sz="1400" dirty="0"/>
              <a:t>Jenkins Version 2.115</a:t>
            </a:r>
          </a:p>
          <a:p>
            <a:r>
              <a:rPr lang="en-US" sz="1400" dirty="0"/>
              <a:t>Python 3 + PIP + requests package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Docker + Adding Jenkins to Docker Group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Security Setting to view HTML Report</a:t>
            </a:r>
          </a:p>
          <a:p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2DB54-9AF1-4CED-8604-C39F44014DD8}"/>
              </a:ext>
            </a:extLst>
          </p:cNvPr>
          <p:cNvSpPr/>
          <p:nvPr/>
        </p:nvSpPr>
        <p:spPr>
          <a:xfrm>
            <a:off x="686857" y="2419714"/>
            <a:ext cx="3456384" cy="8079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python36-pip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ln -s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/bin/pip-3.6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/bin/pip3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pip3 install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61D1B-D282-4CE9-A498-52B0DF1E6171}"/>
              </a:ext>
            </a:extLst>
          </p:cNvPr>
          <p:cNvSpPr/>
          <p:nvPr/>
        </p:nvSpPr>
        <p:spPr>
          <a:xfrm>
            <a:off x="683568" y="3507854"/>
            <a:ext cx="3456384" cy="6694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-y docker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 docker start</a:t>
            </a:r>
          </a:p>
          <a:p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55787-EF22-439F-8FE6-00E7FE6EB41D}"/>
              </a:ext>
            </a:extLst>
          </p:cNvPr>
          <p:cNvSpPr/>
          <p:nvPr/>
        </p:nvSpPr>
        <p:spPr>
          <a:xfrm>
            <a:off x="683568" y="4564370"/>
            <a:ext cx="5040560" cy="392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Either via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Tomact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Command Line or via Jenkins Script Console</a:t>
            </a:r>
            <a:endParaRPr lang="en-US" sz="9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System.setProperty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hudson.model.DirectoryBrowserSupport.CSP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"")</a:t>
            </a:r>
          </a:p>
        </p:txBody>
      </p:sp>
    </p:spTree>
    <p:extLst>
      <p:ext uri="{BB962C8B-B14F-4D97-AF65-F5344CB8AC3E}">
        <p14:creationId xmlns:p14="http://schemas.microsoft.com/office/powerpoint/2010/main" val="181962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32F69-5AFF-48DB-B969-CCF37549C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1" b="27229"/>
          <a:stretch/>
        </p:blipFill>
        <p:spPr>
          <a:xfrm>
            <a:off x="-21343" y="123478"/>
            <a:ext cx="9144000" cy="11521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133D18-A3EC-4A7F-8BE6-3A94192C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16735"/>
              </p:ext>
            </p:extLst>
          </p:nvPr>
        </p:nvGraphicFramePr>
        <p:xfrm>
          <a:off x="107504" y="1419622"/>
          <a:ext cx="8928992" cy="3523047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297023960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3162986077"/>
                    </a:ext>
                  </a:extLst>
                </a:gridCol>
              </a:tblGrid>
              <a:tr h="311057">
                <a:tc>
                  <a:txBody>
                    <a:bodyPr/>
                    <a:lstStyle/>
                    <a:p>
                      <a:r>
                        <a:rPr lang="en-US" sz="1200" dirty="0"/>
                        <a:t>Checkout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Checkout application source and Dynatrace CLI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6076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Docker.build</a:t>
                      </a:r>
                      <a:r>
                        <a:rPr lang="en-US" sz="1100" dirty="0"/>
                        <a:t>: Build Application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585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Clean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Stop any previously running Docker Container in Staging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63106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DT_TAGS=Environment=Staging,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3654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Load Test and archive Load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2880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37328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DT_TAGS=Environment=Production,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2702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Warm-Up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a Load Test to warm up production and archive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2124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276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2567B51-A0AD-4DE3-90C2-6F53638C703F}"/>
              </a:ext>
            </a:extLst>
          </p:cNvPr>
          <p:cNvSpPr/>
          <p:nvPr/>
        </p:nvSpPr>
        <p:spPr>
          <a:xfrm>
            <a:off x="-314281" y="1736230"/>
            <a:ext cx="9675097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C8E07-A95C-4542-B328-CB895275423F}"/>
              </a:ext>
            </a:extLst>
          </p:cNvPr>
          <p:cNvSpPr/>
          <p:nvPr/>
        </p:nvSpPr>
        <p:spPr>
          <a:xfrm>
            <a:off x="-180527" y="2067694"/>
            <a:ext cx="9553186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2972B-6FB7-44B8-904C-57B550922338}"/>
              </a:ext>
            </a:extLst>
          </p:cNvPr>
          <p:cNvSpPr/>
          <p:nvPr/>
        </p:nvSpPr>
        <p:spPr>
          <a:xfrm>
            <a:off x="-324544" y="240601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1B6BF-7EB7-4D40-A5BF-FF894DCCAD5E}"/>
              </a:ext>
            </a:extLst>
          </p:cNvPr>
          <p:cNvSpPr/>
          <p:nvPr/>
        </p:nvSpPr>
        <p:spPr>
          <a:xfrm>
            <a:off x="-181568" y="2819727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8AFAF-FE5B-433E-8663-730151F16A6F}"/>
              </a:ext>
            </a:extLst>
          </p:cNvPr>
          <p:cNvSpPr/>
          <p:nvPr/>
        </p:nvSpPr>
        <p:spPr>
          <a:xfrm>
            <a:off x="-324545" y="3236310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8AC0B-4ABC-4FD2-A336-5C064E090736}"/>
              </a:ext>
            </a:extLst>
          </p:cNvPr>
          <p:cNvSpPr/>
          <p:nvPr/>
        </p:nvSpPr>
        <p:spPr>
          <a:xfrm>
            <a:off x="-171819" y="3668358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E51BB-5AF7-4FBF-9082-750351FFE4FA}"/>
              </a:ext>
            </a:extLst>
          </p:cNvPr>
          <p:cNvSpPr/>
          <p:nvPr/>
        </p:nvSpPr>
        <p:spPr>
          <a:xfrm>
            <a:off x="-314281" y="409077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74E7B-53F1-4ADE-A3EF-997134083394}"/>
              </a:ext>
            </a:extLst>
          </p:cNvPr>
          <p:cNvSpPr/>
          <p:nvPr/>
        </p:nvSpPr>
        <p:spPr>
          <a:xfrm>
            <a:off x="-171819" y="4485061"/>
            <a:ext cx="9553186" cy="77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49B9-7D8B-4A52-A5EA-529BB7E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Checkout, Build &amp; Clean Staging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1EC57-57E0-44BA-84FE-E81DAFC4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9582"/>
            <a:ext cx="8532440" cy="35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82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1: Deploy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16310-55CE-454C-BB43-C6F4F87F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75883"/>
            <a:ext cx="5834630" cy="332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00BD55-7E0F-4595-9161-BF1899B46074}"/>
              </a:ext>
            </a:extLst>
          </p:cNvPr>
          <p:cNvSpPr/>
          <p:nvPr/>
        </p:nvSpPr>
        <p:spPr>
          <a:xfrm>
            <a:off x="611560" y="2355725"/>
            <a:ext cx="5472608" cy="181189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63024-7208-4A07-89F0-A7BA512F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52" y="267494"/>
            <a:ext cx="3896185" cy="473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055DDC-5564-495E-AE8C-0596CDA955A3}"/>
              </a:ext>
            </a:extLst>
          </p:cNvPr>
          <p:cNvSpPr/>
          <p:nvPr/>
        </p:nvSpPr>
        <p:spPr>
          <a:xfrm>
            <a:off x="5292080" y="353589"/>
            <a:ext cx="1440160" cy="24444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0E769-B1B2-4BD7-A720-9B6ABBEAAB35}"/>
              </a:ext>
            </a:extLst>
          </p:cNvPr>
          <p:cNvSpPr/>
          <p:nvPr/>
        </p:nvSpPr>
        <p:spPr>
          <a:xfrm>
            <a:off x="1314082" y="1525923"/>
            <a:ext cx="1529726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FA3B-1CB8-44D4-9A58-A9FBBB6E02DA}"/>
              </a:ext>
            </a:extLst>
          </p:cNvPr>
          <p:cNvSpPr/>
          <p:nvPr/>
        </p:nvSpPr>
        <p:spPr>
          <a:xfrm>
            <a:off x="1451734" y="1670949"/>
            <a:ext cx="2112154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25717-EBBA-471B-A708-EFBABA1E01D2}"/>
              </a:ext>
            </a:extLst>
          </p:cNvPr>
          <p:cNvSpPr/>
          <p:nvPr/>
        </p:nvSpPr>
        <p:spPr>
          <a:xfrm>
            <a:off x="1446160" y="1829548"/>
            <a:ext cx="3557888" cy="12226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F58298-59C6-4758-86DF-928CBF7171FF}"/>
              </a:ext>
            </a:extLst>
          </p:cNvPr>
          <p:cNvSpPr/>
          <p:nvPr/>
        </p:nvSpPr>
        <p:spPr>
          <a:xfrm>
            <a:off x="1438786" y="1981948"/>
            <a:ext cx="3557888" cy="328238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CD4EE-8CC8-4BD3-B5B9-2EADCA7498C9}"/>
              </a:ext>
            </a:extLst>
          </p:cNvPr>
          <p:cNvSpPr/>
          <p:nvPr/>
        </p:nvSpPr>
        <p:spPr>
          <a:xfrm>
            <a:off x="5341614" y="1403655"/>
            <a:ext cx="2192771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99F10A-E041-4638-B72F-D3338484E95E}"/>
              </a:ext>
            </a:extLst>
          </p:cNvPr>
          <p:cNvSpPr/>
          <p:nvPr/>
        </p:nvSpPr>
        <p:spPr>
          <a:xfrm>
            <a:off x="5326866" y="744062"/>
            <a:ext cx="3046810" cy="15678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21D5E-0E1A-4297-AC9F-7C34AF50D589}"/>
              </a:ext>
            </a:extLst>
          </p:cNvPr>
          <p:cNvSpPr/>
          <p:nvPr/>
        </p:nvSpPr>
        <p:spPr>
          <a:xfrm>
            <a:off x="5326866" y="2658264"/>
            <a:ext cx="2917542" cy="583679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C85-7BD2-49EF-9096-9B284F0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EC72C-B241-48B4-95D6-2D942EC3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48" y="1202457"/>
            <a:ext cx="4275922" cy="24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1B4E6-086A-4523-AC11-AD90E1AE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79"/>
          <a:stretch/>
        </p:blipFill>
        <p:spPr>
          <a:xfrm>
            <a:off x="152062" y="1203597"/>
            <a:ext cx="4275922" cy="324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E9512-77AE-426F-833C-54AE50B55B73}"/>
              </a:ext>
            </a:extLst>
          </p:cNvPr>
          <p:cNvSpPr/>
          <p:nvPr/>
        </p:nvSpPr>
        <p:spPr>
          <a:xfrm>
            <a:off x="292258" y="2416231"/>
            <a:ext cx="2407533" cy="179263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BA24E-35A4-4678-820F-4037DD0F9DBB}"/>
              </a:ext>
            </a:extLst>
          </p:cNvPr>
          <p:cNvSpPr/>
          <p:nvPr/>
        </p:nvSpPr>
        <p:spPr>
          <a:xfrm>
            <a:off x="294391" y="4041406"/>
            <a:ext cx="2232248" cy="179263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636F2-D620-4739-A1E9-4F3DFDE9C64F}"/>
              </a:ext>
            </a:extLst>
          </p:cNvPr>
          <p:cNvSpPr/>
          <p:nvPr/>
        </p:nvSpPr>
        <p:spPr>
          <a:xfrm>
            <a:off x="4844886" y="1658249"/>
            <a:ext cx="1080120" cy="19342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5CAFC-252C-4AB1-96C1-AE3D97F2C297}"/>
              </a:ext>
            </a:extLst>
          </p:cNvPr>
          <p:cNvSpPr/>
          <p:nvPr/>
        </p:nvSpPr>
        <p:spPr>
          <a:xfrm>
            <a:off x="251520" y="1275606"/>
            <a:ext cx="1584176" cy="28803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79C66-A19F-44AA-A1D7-2199AACCB135}"/>
              </a:ext>
            </a:extLst>
          </p:cNvPr>
          <p:cNvSpPr/>
          <p:nvPr/>
        </p:nvSpPr>
        <p:spPr>
          <a:xfrm>
            <a:off x="5997014" y="1665623"/>
            <a:ext cx="720080" cy="18604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44B-6575-400A-9FA7-B1A8767D817E}"/>
              </a:ext>
            </a:extLst>
          </p:cNvPr>
          <p:cNvSpPr/>
          <p:nvPr/>
        </p:nvSpPr>
        <p:spPr>
          <a:xfrm>
            <a:off x="165494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3549F-7409-408D-8F69-51193F521285}"/>
              </a:ext>
            </a:extLst>
          </p:cNvPr>
          <p:cNvSpPr/>
          <p:nvPr/>
        </p:nvSpPr>
        <p:spPr>
          <a:xfrm>
            <a:off x="4700539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Service hosted by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5C46EC-4EBF-48E2-8287-5041935CAF0B}"/>
              </a:ext>
            </a:extLst>
          </p:cNvPr>
          <p:cNvSpPr/>
          <p:nvPr/>
        </p:nvSpPr>
        <p:spPr>
          <a:xfrm>
            <a:off x="3949270" y="1188037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971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E048-0E5B-4E46-8CAF-8C13E83A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EC3F-45A3-4A9F-910F-415906C8B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10"/>
          <a:stretch/>
        </p:blipFill>
        <p:spPr>
          <a:xfrm>
            <a:off x="683568" y="1059582"/>
            <a:ext cx="3215773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F1A63-5D01-4047-B7D9-9BDDF11D5C40}"/>
              </a:ext>
            </a:extLst>
          </p:cNvPr>
          <p:cNvSpPr/>
          <p:nvPr/>
        </p:nvSpPr>
        <p:spPr>
          <a:xfrm>
            <a:off x="683568" y="1085941"/>
            <a:ext cx="983525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33FC-E495-413A-971A-D18BDA1C5932}"/>
              </a:ext>
            </a:extLst>
          </p:cNvPr>
          <p:cNvSpPr/>
          <p:nvPr/>
        </p:nvSpPr>
        <p:spPr>
          <a:xfrm>
            <a:off x="1235046" y="2512921"/>
            <a:ext cx="600650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2DE6-28D0-4F7C-82BC-7431486E5D03}"/>
              </a:ext>
            </a:extLst>
          </p:cNvPr>
          <p:cNvSpPr/>
          <p:nvPr/>
        </p:nvSpPr>
        <p:spPr>
          <a:xfrm>
            <a:off x="802997" y="2919952"/>
            <a:ext cx="2232248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CE9E1-43C9-4132-91DE-CBAC265DABF8}"/>
              </a:ext>
            </a:extLst>
          </p:cNvPr>
          <p:cNvSpPr/>
          <p:nvPr/>
        </p:nvSpPr>
        <p:spPr>
          <a:xfrm>
            <a:off x="830740" y="4824500"/>
            <a:ext cx="2204505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AE44C-82AB-46F0-8DDB-6F8A75AC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5" y="1064454"/>
            <a:ext cx="3460918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A83846-EB65-4951-9B1D-96BB2FECDE62}"/>
              </a:ext>
            </a:extLst>
          </p:cNvPr>
          <p:cNvSpPr/>
          <p:nvPr/>
        </p:nvSpPr>
        <p:spPr>
          <a:xfrm>
            <a:off x="4871475" y="1046877"/>
            <a:ext cx="983525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89986-7AFA-46DC-BE27-0252F2C07A4E}"/>
              </a:ext>
            </a:extLst>
          </p:cNvPr>
          <p:cNvSpPr/>
          <p:nvPr/>
        </p:nvSpPr>
        <p:spPr>
          <a:xfrm>
            <a:off x="4932040" y="3016109"/>
            <a:ext cx="2592288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1975F-EFC8-45D2-8DB7-4A23FB1FD9FC}"/>
              </a:ext>
            </a:extLst>
          </p:cNvPr>
          <p:cNvSpPr/>
          <p:nvPr/>
        </p:nvSpPr>
        <p:spPr>
          <a:xfrm>
            <a:off x="4978936" y="4775940"/>
            <a:ext cx="2113344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45F678-92C9-4122-AACC-12D66B0F62D7}"/>
              </a:ext>
            </a:extLst>
          </p:cNvPr>
          <p:cNvSpPr/>
          <p:nvPr/>
        </p:nvSpPr>
        <p:spPr>
          <a:xfrm>
            <a:off x="5450845" y="2586174"/>
            <a:ext cx="648071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58DF6FEB-3627-184F-8D2C-3AAC4DFBC8D1}" vid="{9CBA51D9-24F5-9848-B13B-791AB429AB5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7573</TotalTime>
  <Words>899</Words>
  <Application>Microsoft Office PowerPoint</Application>
  <PresentationFormat>On-screen Show (16:9)</PresentationFormat>
  <Paragraphs>122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2_master_master</vt:lpstr>
      <vt:lpstr>101 Jenkins with Dynatrace Shift-Left, Shift-Right through Dynatrace API &amp; CLI  Based on: https://github.com/dynatrace-innovationlab/jenkins-dynatrace-pipeline-tutorial </vt:lpstr>
      <vt:lpstr>PowerPoint Presentation</vt:lpstr>
      <vt:lpstr>PowerPoint Presentation</vt:lpstr>
      <vt:lpstr>My Jenkins Installation</vt:lpstr>
      <vt:lpstr>PowerPoint Presentation</vt:lpstr>
      <vt:lpstr>Checkout, Build &amp; Clean Staging</vt:lpstr>
      <vt:lpstr>Deploy Staging – Part 1: Deploy Container</vt:lpstr>
      <vt:lpstr>Deploy Staging – Part 2: Automatic Tagging Rules</vt:lpstr>
      <vt:lpstr>Deploy Staging – Part 2: Automatic Tagging Rules</vt:lpstr>
      <vt:lpstr>Deploy Staging – Part 3: Push Deployment Information</vt:lpstr>
      <vt:lpstr>Testing: Push Start &amp; Stop Event as Custom Annotation</vt:lpstr>
      <vt:lpstr>Validate Staging: Collect Dynatrace Information – Option to Break the Pipeline</vt:lpstr>
      <vt:lpstr>Deploy Production: Same as Staging – just different TAGS</vt:lpstr>
      <vt:lpstr>Warm-Up Production: Just some load tests as before</vt:lpstr>
      <vt:lpstr>Validate Production: Ready to go GREEN / BLUE?</vt:lpstr>
      <vt:lpstr>LIVE DEMO!! Getting Started with the Tutorial</vt:lpstr>
      <vt:lpstr>Background on Load Testing Integration: Adding HTTP Headers</vt:lpstr>
      <vt:lpstr>Background on Load Testing Integration: Defining Request Attributes</vt:lpstr>
      <vt:lpstr>Background on Load Testing Integration: Request Tag-based Analysis</vt:lpstr>
      <vt:lpstr>More concepts? Check the AWS DevOps Tutorial</vt:lpstr>
      <vt:lpstr>PowerPoint Presentation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561</cp:revision>
  <dcterms:created xsi:type="dcterms:W3CDTF">2014-10-01T05:50:41Z</dcterms:created>
  <dcterms:modified xsi:type="dcterms:W3CDTF">2018-04-18T03:30:12Z</dcterms:modified>
</cp:coreProperties>
</file>